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1"/>
  </p:notesMasterIdLst>
  <p:sldIdLst>
    <p:sldId id="269" r:id="rId2"/>
    <p:sldId id="270" r:id="rId3"/>
    <p:sldId id="271" r:id="rId4"/>
    <p:sldId id="272" r:id="rId5"/>
    <p:sldId id="273" r:id="rId6"/>
    <p:sldId id="274" r:id="rId7"/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9144000" cy="5143500" type="screen16x9"/>
  <p:notesSz cx="6858000" cy="9144000"/>
  <p:embeddedFontLst>
    <p:embeddedFont>
      <p:font typeface="Proxima Nova" panose="020B060402020202020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145" d="100"/>
          <a:sy n="145" d="100"/>
        </p:scale>
        <p:origin x="62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buChar char="●"/>
              <a:defRPr sz="1100"/>
            </a:lvl1pPr>
            <a:lvl2pPr lvl="1">
              <a:spcBef>
                <a:spcPts val="0"/>
              </a:spcBef>
              <a:buSzPct val="100000"/>
              <a:buChar char="○"/>
              <a:defRPr sz="1100"/>
            </a:lvl2pPr>
            <a:lvl3pPr lvl="2">
              <a:spcBef>
                <a:spcPts val="0"/>
              </a:spcBef>
              <a:buSzPct val="100000"/>
              <a:buChar char="■"/>
              <a:defRPr sz="1100"/>
            </a:lvl3pPr>
            <a:lvl4pPr lvl="3">
              <a:spcBef>
                <a:spcPts val="0"/>
              </a:spcBef>
              <a:buSzPct val="100000"/>
              <a:buChar char="●"/>
              <a:defRPr sz="1100"/>
            </a:lvl4pPr>
            <a:lvl5pPr lvl="4">
              <a:spcBef>
                <a:spcPts val="0"/>
              </a:spcBef>
              <a:buSzPct val="100000"/>
              <a:buChar char="○"/>
              <a:defRPr sz="1100"/>
            </a:lvl5pPr>
            <a:lvl6pPr lvl="5">
              <a:spcBef>
                <a:spcPts val="0"/>
              </a:spcBef>
              <a:buSzPct val="100000"/>
              <a:buChar char="■"/>
              <a:defRPr sz="1100"/>
            </a:lvl6pPr>
            <a:lvl7pPr lvl="6">
              <a:spcBef>
                <a:spcPts val="0"/>
              </a:spcBef>
              <a:buSzPct val="100000"/>
              <a:buChar char="●"/>
              <a:defRPr sz="1100"/>
            </a:lvl7pPr>
            <a:lvl8pPr lvl="7">
              <a:spcBef>
                <a:spcPts val="0"/>
              </a:spcBef>
              <a:buSzPct val="100000"/>
              <a:buChar char="○"/>
              <a:defRPr sz="1100"/>
            </a:lvl8pPr>
            <a:lvl9pPr lvl="8">
              <a:spcBef>
                <a:spcPts val="0"/>
              </a:spcBef>
              <a:buSzPct val="1000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1602050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370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3286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20751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97908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369291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01185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9676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31061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56443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Shape 1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30381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Shape 15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1748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42728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0085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hape 10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hape 15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" name="Shape 16"/>
          <p:cNvSpPr txBox="1">
            <a:spLocks noGrp="1"/>
          </p:cNvSpPr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bg>
      <p:bgPr>
        <a:solidFill>
          <a:schemeClr val="lt2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797500" cy="40908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/>
          <p:nvPr/>
        </p:nvSpPr>
        <p:spPr>
          <a:xfrm>
            <a:off x="4572000" y="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40" name="Shape 40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265500" y="1205825"/>
            <a:ext cx="4045200" cy="15096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311700" y="991475"/>
            <a:ext cx="8520600" cy="19179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 algn="ctr">
              <a:spcBef>
                <a:spcPts val="0"/>
              </a:spcBef>
              <a:buSzPct val="100000"/>
              <a:defRPr sz="14000" b="1"/>
            </a:lvl1pPr>
            <a:lvl2pPr lvl="1" algn="ctr">
              <a:spcBef>
                <a:spcPts val="0"/>
              </a:spcBef>
              <a:buSzPct val="100000"/>
              <a:defRPr sz="14000" b="1"/>
            </a:lvl2pPr>
            <a:lvl3pPr lvl="2" algn="ctr">
              <a:spcBef>
                <a:spcPts val="0"/>
              </a:spcBef>
              <a:buSzPct val="100000"/>
              <a:defRPr sz="14000" b="1"/>
            </a:lvl3pPr>
            <a:lvl4pPr lvl="3" algn="ctr">
              <a:spcBef>
                <a:spcPts val="0"/>
              </a:spcBef>
              <a:buSzPct val="100000"/>
              <a:defRPr sz="14000" b="1"/>
            </a:lvl4pPr>
            <a:lvl5pPr lvl="4" algn="ctr">
              <a:spcBef>
                <a:spcPts val="0"/>
              </a:spcBef>
              <a:buSzPct val="100000"/>
              <a:defRPr sz="14000" b="1"/>
            </a:lvl5pPr>
            <a:lvl6pPr lvl="5" algn="ctr">
              <a:spcBef>
                <a:spcPts val="0"/>
              </a:spcBef>
              <a:buSzPct val="100000"/>
              <a:defRPr sz="14000" b="1"/>
            </a:lvl6pPr>
            <a:lvl7pPr lvl="6" algn="ctr">
              <a:spcBef>
                <a:spcPts val="0"/>
              </a:spcBef>
              <a:buSzPct val="100000"/>
              <a:defRPr sz="14000" b="1"/>
            </a:lvl7pPr>
            <a:lvl8pPr lvl="7" algn="ctr">
              <a:spcBef>
                <a:spcPts val="0"/>
              </a:spcBef>
              <a:buSzPct val="100000"/>
              <a:defRPr sz="14000" b="1"/>
            </a:lvl8pPr>
            <a:lvl9pPr lvl="8" algn="ctr">
              <a:spcBef>
                <a:spcPts val="0"/>
              </a:spcBef>
              <a:buSzPct val="100000"/>
              <a:defRPr sz="14000" b="1"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311700" y="3071300"/>
            <a:ext cx="8520600" cy="90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1F4FD61F-57A5-4807-9C57-A6EFC46CF2E2}" type="datetimeFigureOut">
              <a:rPr lang="en-US" smtClean="0"/>
              <a:pPr/>
              <a:t>3/28/2018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627C8-718A-4C1F-82E1-9DFF76F61FF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26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pearmin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SzPct val="100000"/>
              <a:buFont typeface="Proxima Nova"/>
              <a:buChar char="●"/>
              <a:defRPr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accent3"/>
              </a:buClr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‹#›</a:t>
            </a:fld>
            <a:endParaRPr lang="en" sz="10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12381" y="2857500"/>
            <a:ext cx="4114800" cy="42505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025" dirty="0"/>
              <a:t> </a:t>
            </a:r>
            <a:r>
              <a:rPr lang="en-US" dirty="0" smtClean="0"/>
              <a:t>(www.AMACFoundation.org)</a:t>
            </a:r>
            <a:endParaRPr lang="en-US" dirty="0"/>
          </a:p>
        </p:txBody>
      </p:sp>
      <p:pic>
        <p:nvPicPr>
          <p:cNvPr id="1026" name="Picture 2" descr="G:\Current Working Files\Current Working Files\Current Working 01-24-2017\Foundation Files - 01-24-2017\logo\AMAC-foundation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912" y="1443037"/>
            <a:ext cx="3233738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39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963" y="450056"/>
            <a:ext cx="2886075" cy="424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849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514600" y="1543050"/>
            <a:ext cx="42291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 Medicare Report website (</a:t>
            </a:r>
            <a:r>
              <a:rPr lang="en-US" sz="1050" b="1" dirty="0">
                <a:solidFill>
                  <a:prstClr val="black"/>
                </a:solidFill>
              </a:rPr>
              <a:t>www.MedicareReport.Org</a:t>
            </a:r>
            <a:r>
              <a:rPr lang="en-US" sz="1050" dirty="0">
                <a:solidFill>
                  <a:prstClr val="black"/>
                </a:solidFill>
              </a:rPr>
              <a:t>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0" y="1943101"/>
            <a:ext cx="3321843" cy="2809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G:\Current Working Files\Current Working Files\Current Working 01-24-2017\Foundation Files - 01-24-2017\logo\AF-logo-web-510px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50" y="114301"/>
            <a:ext cx="3643313" cy="127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33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057400" y="285750"/>
            <a:ext cx="48006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Social Security Report website (</a:t>
            </a:r>
            <a:r>
              <a:rPr lang="en-US" sz="1050" b="1" dirty="0">
                <a:solidFill>
                  <a:prstClr val="black"/>
                </a:solidFill>
              </a:rPr>
              <a:t>www.SocialSecurityReport.Org</a:t>
            </a:r>
            <a:r>
              <a:rPr lang="en-US" sz="1050" dirty="0">
                <a:solidFill>
                  <a:prstClr val="black"/>
                </a:solidFill>
              </a:rPr>
              <a:t>)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884" y="576620"/>
            <a:ext cx="3120479" cy="3995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679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286000" y="1200151"/>
            <a:ext cx="4229100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Social Security Advisory Service</a:t>
            </a:r>
          </a:p>
          <a:p>
            <a:endParaRPr lang="en-US" sz="1050" dirty="0"/>
          </a:p>
          <a:p>
            <a:pPr marL="214313" indent="-214313">
              <a:buFont typeface="Arial" pitchFamily="34" charset="0"/>
              <a:buChar char="•"/>
            </a:pPr>
            <a:r>
              <a:rPr lang="en-US" sz="1050" dirty="0"/>
              <a:t>Six NSSA-trained and Social Security Advisors</a:t>
            </a:r>
          </a:p>
          <a:p>
            <a:pPr marL="214313" indent="-214313">
              <a:buFont typeface="Arial" pitchFamily="34" charset="0"/>
              <a:buChar char="•"/>
            </a:pPr>
            <a:r>
              <a:rPr lang="en-US" sz="1050" dirty="0"/>
              <a:t>Geared toward anyone needing to understand their options</a:t>
            </a:r>
          </a:p>
          <a:p>
            <a:pPr marL="557213" lvl="1" indent="-214313">
              <a:buFont typeface="Arial" pitchFamily="34" charset="0"/>
              <a:buChar char="•"/>
            </a:pPr>
            <a:r>
              <a:rPr lang="en-US" sz="1050" dirty="0"/>
              <a:t>Particularly critical to those ageing in</a:t>
            </a:r>
          </a:p>
          <a:p>
            <a:pPr marL="214313" indent="-214313">
              <a:buFont typeface="Arial" pitchFamily="34" charset="0"/>
              <a:buChar char="•"/>
            </a:pPr>
            <a:r>
              <a:rPr lang="en-US" sz="1050" dirty="0"/>
              <a:t>Questions can be submitted via website, telephone, email, or in-person</a:t>
            </a:r>
          </a:p>
          <a:p>
            <a:pPr marL="214313" indent="-214313">
              <a:buFont typeface="Arial" pitchFamily="34" charset="0"/>
              <a:buChar char="•"/>
            </a:pPr>
            <a:r>
              <a:rPr lang="en-US" sz="1050" dirty="0"/>
              <a:t>We’re now handling 200-300 inquiries per month</a:t>
            </a:r>
          </a:p>
          <a:p>
            <a:pPr marL="214313" indent="-214313">
              <a:buFont typeface="Arial" pitchFamily="34" charset="0"/>
              <a:buChar char="•"/>
            </a:pPr>
            <a:r>
              <a:rPr lang="en-US" sz="1050" dirty="0"/>
              <a:t>Learn more at: </a:t>
            </a:r>
            <a:r>
              <a:rPr lang="en-US" sz="1050" b="1" dirty="0"/>
              <a:t>www.socialsecurityreport.org/about/social-security-advisory-service </a:t>
            </a:r>
          </a:p>
          <a:p>
            <a:pPr marL="214313" indent="-214313">
              <a:buFont typeface="Arial" pitchFamily="34" charset="0"/>
              <a:buChar char="•"/>
            </a:pPr>
            <a:r>
              <a:rPr lang="en-US" sz="1050" dirty="0"/>
              <a:t>Televised panel discussion set for Wednesday, February 7 (Attend or catch it live via our website:</a:t>
            </a:r>
          </a:p>
          <a:p>
            <a:pPr marL="557213" lvl="1" indent="-214313">
              <a:buFont typeface="Arial" pitchFamily="34" charset="0"/>
              <a:buChar char="•"/>
            </a:pPr>
            <a:r>
              <a:rPr lang="en-US" sz="1050" b="1" dirty="0"/>
              <a:t>www.AmacFoundation.org/live</a:t>
            </a:r>
          </a:p>
          <a:p>
            <a:endParaRPr lang="en-US" sz="1800" dirty="0"/>
          </a:p>
          <a:p>
            <a:pPr marL="214313" indent="-214313"/>
            <a:endParaRPr lang="en-US" sz="1800" dirty="0"/>
          </a:p>
        </p:txBody>
      </p:sp>
      <p:pic>
        <p:nvPicPr>
          <p:cNvPr id="8194" name="Picture 2" descr="G:\Current Working Files\Current Working Files\Current Working 01-24-2017\Foundation Files - 01-24-2017\logo\AF-logo-web-510p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228600"/>
            <a:ext cx="2571819" cy="902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14550" y="1657349"/>
            <a:ext cx="47434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Today’s Workshop</a:t>
            </a:r>
          </a:p>
          <a:p>
            <a:endParaRPr lang="en-US" sz="1050" dirty="0"/>
          </a:p>
          <a:p>
            <a:pPr algn="ctr"/>
            <a:r>
              <a:rPr lang="en-US" sz="2700" dirty="0"/>
              <a:t>“</a:t>
            </a:r>
            <a:r>
              <a:rPr lang="en-US" sz="3600" b="1" dirty="0"/>
              <a:t>The Connected Home”</a:t>
            </a:r>
            <a:endParaRPr lang="en-US" sz="2700" dirty="0"/>
          </a:p>
          <a:p>
            <a:pPr algn="ctr"/>
            <a:endParaRPr lang="en-US" sz="2700" dirty="0"/>
          </a:p>
          <a:p>
            <a:pPr algn="ctr"/>
            <a:r>
              <a:rPr lang="en-US" sz="2100" dirty="0"/>
              <a:t>  </a:t>
            </a:r>
          </a:p>
          <a:p>
            <a:pPr marL="214313" indent="-214313">
              <a:buFont typeface="Arial" pitchFamily="34" charset="0"/>
              <a:buChar char="•"/>
            </a:pPr>
            <a:endParaRPr lang="en-US" sz="1050" dirty="0"/>
          </a:p>
          <a:p>
            <a:endParaRPr lang="en-US" sz="1050" dirty="0"/>
          </a:p>
          <a:p>
            <a:pPr marL="214313" indent="-214313">
              <a:buFont typeface="Arial" pitchFamily="34" charset="0"/>
              <a:buChar char="•"/>
            </a:pPr>
            <a:endParaRPr lang="en-US" sz="1050" dirty="0"/>
          </a:p>
        </p:txBody>
      </p:sp>
      <p:pic>
        <p:nvPicPr>
          <p:cNvPr id="9218" name="Picture 2" descr="G:\Current Working Files\Current Working Files\Current Working 01-24-2017\Foundation Files - 01-24-2017\logo\AF-logo-web-510p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285751"/>
            <a:ext cx="3643313" cy="127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89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wrap="square" lIns="91425" tIns="91425" rIns="91425" bIns="91425" anchor="b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/>
              <a:t>The Making of a Smart Home</a:t>
            </a:r>
          </a:p>
        </p:txBody>
      </p:sp>
      <p:sp>
        <p:nvSpPr>
          <p:cNvPr id="60" name="Shape 60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3600" b="1" u="sng"/>
              <a:t>What is a Smart Home?</a:t>
            </a:r>
          </a:p>
        </p:txBody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endParaRPr/>
          </a:p>
          <a:p>
            <a:pPr lvl="0" algn="ctr" rtl="0">
              <a:spcBef>
                <a:spcPts val="0"/>
              </a:spcBef>
              <a:buNone/>
            </a:pPr>
            <a:endParaRPr/>
          </a:p>
          <a:p>
            <a:pPr lvl="0" algn="ctr">
              <a:spcBef>
                <a:spcPts val="0"/>
              </a:spcBef>
              <a:buNone/>
            </a:pPr>
            <a:r>
              <a:rPr lang="en" sz="2400"/>
              <a:t>A smart home is a home that has been equipped with lighting, heating, and other electronic devices that can be controlled remotely from a phone, tablet, or computer.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3600" b="1" u="sng"/>
              <a:t>What Makes a Smart Home?</a:t>
            </a:r>
          </a:p>
        </p:txBody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311700" y="1675600"/>
            <a:ext cx="8520600" cy="28932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457200" lvl="0" indent="-381000" rtl="0"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" sz="2400"/>
              <a:t>Lights</a:t>
            </a:r>
          </a:p>
          <a:p>
            <a:pPr marL="457200" lvl="0" indent="-381000" rtl="0"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" sz="2400"/>
              <a:t>Light Switches and Outlets</a:t>
            </a:r>
          </a:p>
          <a:p>
            <a:pPr marL="457200" lvl="0" indent="-381000" rtl="0"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" sz="2400"/>
              <a:t>Thermostats</a:t>
            </a:r>
          </a:p>
          <a:p>
            <a:pPr marL="457200" lvl="0" indent="-381000" rtl="0"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" sz="2400"/>
              <a:t>Security Cameras</a:t>
            </a:r>
          </a:p>
          <a:p>
            <a:pPr marL="457200" lvl="0" indent="-381000" rtl="0"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" sz="2400"/>
              <a:t>Video Doorbells</a:t>
            </a:r>
          </a:p>
          <a:p>
            <a:pPr marL="457200" lvl="0" indent="-381000">
              <a:spcBef>
                <a:spcPts val="0"/>
              </a:spcBef>
              <a:buSzPct val="100000"/>
            </a:pPr>
            <a:r>
              <a:rPr lang="en" sz="2400"/>
              <a:t>Locks and Garage Door Openers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3600" b="1" u="sng"/>
              <a:t>Requirements</a:t>
            </a:r>
          </a:p>
        </p:txBody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311700" y="1659650"/>
            <a:ext cx="8520600" cy="29091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2400"/>
              <a:t>Some requirements to turn your home into a smart home are that you must have an active internet connection within the home, and you must have a smart device like a smartphone or a tablet.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3600" b="1" u="sng"/>
              <a:t>Lights</a:t>
            </a:r>
          </a:p>
        </p:txBody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16800" y="2107850"/>
            <a:ext cx="2652900" cy="29403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Philips Hue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Requires a Bridge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Adjustable brightness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Change colors (some models)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Led lights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Longer lasting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Creates less heat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Energy efficient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 and scenes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Light bulbs, light strips, accent lights, spot lights, floodlights</a:t>
            </a:r>
          </a:p>
          <a:p>
            <a:pPr marL="0" lvl="0" indent="0" algn="l" rtl="0">
              <a:spcBef>
                <a:spcPts val="0"/>
              </a:spcBef>
              <a:buNone/>
            </a:pPr>
            <a:endParaRPr sz="1200">
              <a:solidFill>
                <a:srgbClr val="000000"/>
              </a:solidFill>
            </a:endParaRPr>
          </a:p>
        </p:txBody>
      </p:sp>
      <p:pic>
        <p:nvPicPr>
          <p:cNvPr id="85" name="Shape 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644" y="650675"/>
            <a:ext cx="2063199" cy="1457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Shape 8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43413" y="650675"/>
            <a:ext cx="1457175" cy="1457175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Shape 87"/>
          <p:cNvSpPr txBox="1"/>
          <p:nvPr/>
        </p:nvSpPr>
        <p:spPr>
          <a:xfrm>
            <a:off x="3245550" y="2107850"/>
            <a:ext cx="26529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LIFX</a:t>
            </a:r>
          </a:p>
          <a:p>
            <a:pPr lvl="0" algn="l" rtl="0">
              <a:lnSpc>
                <a:spcPct val="100000"/>
              </a:lnSpc>
              <a:spcBef>
                <a:spcPts val="0"/>
              </a:spcBef>
              <a:buNone/>
            </a:pPr>
            <a:endParaRPr sz="1200" b="1" u="sng"/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No hub needed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Adjustable brightness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Change colors (some models)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Led lights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Longer lasting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Creates less heat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Energy efficient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Schedule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Light bulbs, light strips, light bars, light panels</a:t>
            </a:r>
          </a:p>
        </p:txBody>
      </p:sp>
      <p:pic>
        <p:nvPicPr>
          <p:cNvPr id="88" name="Shape 88" descr="Image result for ilumi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34600" y="650675"/>
            <a:ext cx="2197707" cy="145717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Shape 89"/>
          <p:cNvSpPr txBox="1"/>
          <p:nvPr/>
        </p:nvSpPr>
        <p:spPr>
          <a:xfrm>
            <a:off x="6407000" y="2107850"/>
            <a:ext cx="26529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Ilumi</a:t>
            </a:r>
          </a:p>
          <a:p>
            <a:pPr lvl="0" algn="l" rtl="0">
              <a:spcBef>
                <a:spcPts val="0"/>
              </a:spcBef>
              <a:buNone/>
            </a:pPr>
            <a:endParaRPr sz="1200" b="1" u="sng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No hub required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No wifi required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Uses bluetooth mesh network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Adjustable brightness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Change colors (some models)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Led lights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Longer lasting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Creates less heat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Energy efficient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Schedule</a:t>
            </a:r>
          </a:p>
          <a:p>
            <a:pPr marL="457200" lvl="0" indent="-304800" algn="l">
              <a:spcBef>
                <a:spcPts val="0"/>
              </a:spcBef>
              <a:buSzPct val="100000"/>
              <a:buChar char="●"/>
            </a:pPr>
            <a:r>
              <a:rPr lang="en" sz="1200"/>
              <a:t>Light bulbs, light strips, spot lights, floodlights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 u="sng"/>
              <a:t>Light Switches and Outlets</a:t>
            </a:r>
          </a:p>
        </p:txBody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0" y="2107850"/>
            <a:ext cx="3018600" cy="29403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 u="sng">
                <a:solidFill>
                  <a:srgbClr val="000000"/>
                </a:solidFill>
              </a:rPr>
              <a:t>WEMO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Smart plug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“Away Mode” (Turns lights on and off)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Light switch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Replaces existing light switch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Backlit</a:t>
            </a:r>
          </a:p>
          <a:p>
            <a:pPr marL="4572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Dimmer switch</a:t>
            </a:r>
          </a:p>
          <a:p>
            <a:pPr marL="914400" lvl="1" indent="-304800" algn="l" rtl="0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Night Mode turns lights on at lower levels at set times</a:t>
            </a:r>
          </a:p>
        </p:txBody>
      </p:sp>
      <p:pic>
        <p:nvPicPr>
          <p:cNvPr id="96" name="Shape 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43413" y="650675"/>
            <a:ext cx="1457175" cy="1457175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Shape 97"/>
          <p:cNvSpPr txBox="1"/>
          <p:nvPr/>
        </p:nvSpPr>
        <p:spPr>
          <a:xfrm>
            <a:off x="3267550" y="2107850"/>
            <a:ext cx="25416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TP-Link</a:t>
            </a:r>
          </a:p>
          <a:p>
            <a:pPr lvl="0" algn="l" rtl="0">
              <a:spcBef>
                <a:spcPts val="0"/>
              </a:spcBef>
              <a:buNone/>
            </a:pP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Smart plug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Schedule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“Away Mode” (Turns lights on and off)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Some have built in range extender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Light switch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Replaces existing light switch</a:t>
            </a:r>
          </a:p>
          <a:p>
            <a:pPr marL="914400" lvl="1" indent="-304800" algn="l" rtl="0">
              <a:spcBef>
                <a:spcPts val="0"/>
              </a:spcBef>
              <a:buSzPct val="100000"/>
              <a:buChar char="○"/>
            </a:pPr>
            <a:r>
              <a:rPr lang="en" sz="1200"/>
              <a:t>Schedule</a:t>
            </a:r>
          </a:p>
          <a:p>
            <a:pPr lvl="0" algn="l" rtl="0">
              <a:spcBef>
                <a:spcPts val="0"/>
              </a:spcBef>
              <a:buNone/>
            </a:pPr>
            <a:endParaRPr sz="1800"/>
          </a:p>
        </p:txBody>
      </p:sp>
      <p:pic>
        <p:nvPicPr>
          <p:cNvPr id="98" name="Shape 98" descr="Image result for ilumi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34600" y="650675"/>
            <a:ext cx="2197707" cy="145717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Shape 99"/>
          <p:cNvSpPr txBox="1"/>
          <p:nvPr/>
        </p:nvSpPr>
        <p:spPr>
          <a:xfrm>
            <a:off x="6462650" y="2107850"/>
            <a:ext cx="25416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Lutron</a:t>
            </a:r>
          </a:p>
          <a:p>
            <a:pPr lvl="0" algn="ctr" rtl="0">
              <a:spcBef>
                <a:spcPts val="0"/>
              </a:spcBef>
              <a:buNone/>
            </a:pPr>
            <a:endParaRPr sz="1200" b="1" u="sng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Dimmer switch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Automatically adjusts lights for changing seasons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200"/>
              <a:t>“Away Mode” (Turns lights on and off)</a:t>
            </a:r>
          </a:p>
          <a:p>
            <a:pPr marL="914400" lvl="1" indent="-304800" algn="l" rtl="0">
              <a:spcBef>
                <a:spcPts val="0"/>
              </a:spcBef>
              <a:buSzPct val="100000"/>
              <a:buChar char="○"/>
            </a:pPr>
            <a:r>
              <a:rPr lang="en" sz="1200"/>
              <a:t>Comes with remote for easy control</a:t>
            </a:r>
          </a:p>
        </p:txBody>
      </p:sp>
      <p:pic>
        <p:nvPicPr>
          <p:cNvPr id="100" name="Shape 100" descr="Image result for wemo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4675" y="572700"/>
            <a:ext cx="1457150" cy="145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Shape 101" descr="Image result for TP-Link logo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52275" y="611713"/>
            <a:ext cx="2401876" cy="14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Shape 102" descr="Image result for Lutron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634600" y="650700"/>
            <a:ext cx="2197700" cy="1457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 u="sng"/>
              <a:t>Thermostats</a:t>
            </a:r>
          </a:p>
        </p:txBody>
      </p:sp>
      <p:sp>
        <p:nvSpPr>
          <p:cNvPr id="108" name="Shape 108"/>
          <p:cNvSpPr txBox="1">
            <a:spLocks noGrp="1"/>
          </p:cNvSpPr>
          <p:nvPr>
            <p:ph type="body" idx="1"/>
          </p:nvPr>
        </p:nvSpPr>
        <p:spPr>
          <a:xfrm>
            <a:off x="148400" y="2107850"/>
            <a:ext cx="2374800" cy="29403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 u="sng">
                <a:solidFill>
                  <a:srgbClr val="000000"/>
                </a:solidFill>
              </a:rPr>
              <a:t>Nest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Farsight illuminates display when it sees you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Alerts you if something is working incorrectly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Learns your temperature patterns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Manages humidity and watches weather to adjust your homes climate</a:t>
            </a:r>
          </a:p>
          <a:p>
            <a:pPr marL="457200" lvl="0" indent="-304800" algn="l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Tracks energy usage</a:t>
            </a:r>
          </a:p>
        </p:txBody>
      </p:sp>
      <p:sp>
        <p:nvSpPr>
          <p:cNvPr id="109" name="Shape 109"/>
          <p:cNvSpPr txBox="1"/>
          <p:nvPr/>
        </p:nvSpPr>
        <p:spPr>
          <a:xfrm>
            <a:off x="3384600" y="2107850"/>
            <a:ext cx="23748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Ecobee</a:t>
            </a:r>
          </a:p>
          <a:p>
            <a:pPr lvl="0" algn="l" rtl="0">
              <a:spcBef>
                <a:spcPts val="0"/>
              </a:spcBef>
              <a:buNone/>
            </a:pPr>
            <a:endParaRPr sz="1200" b="1" u="sng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Works with ecobee sensors to adjust for certain rooms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Uses local weather, your schedule, and desired settings to either keep you comfortable at home, or save money when away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Free monthly energy reports with tips to save more</a:t>
            </a:r>
          </a:p>
          <a:p>
            <a:pPr lvl="0" algn="l" rtl="0">
              <a:spcBef>
                <a:spcPts val="0"/>
              </a:spcBef>
              <a:buNone/>
            </a:pPr>
            <a:endParaRPr sz="1800"/>
          </a:p>
        </p:txBody>
      </p:sp>
      <p:sp>
        <p:nvSpPr>
          <p:cNvPr id="110" name="Shape 110"/>
          <p:cNvSpPr txBox="1"/>
          <p:nvPr/>
        </p:nvSpPr>
        <p:spPr>
          <a:xfrm>
            <a:off x="6526550" y="2107850"/>
            <a:ext cx="23748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Honeywell</a:t>
            </a:r>
          </a:p>
          <a:p>
            <a:pPr lvl="0" algn="l" rtl="0">
              <a:spcBef>
                <a:spcPts val="0"/>
              </a:spcBef>
              <a:buNone/>
            </a:pPr>
            <a:endParaRPr sz="1200" b="1" u="sng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Learns your temperature patterns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Alerts you when you need to change your air filter or humidifier pad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Alerts on extreme high or low indoor temperatures and humidity</a:t>
            </a:r>
          </a:p>
          <a:p>
            <a:pPr lvl="0" algn="l" rtl="0">
              <a:spcBef>
                <a:spcPts val="0"/>
              </a:spcBef>
              <a:buNone/>
            </a:pPr>
            <a:endParaRPr sz="1800"/>
          </a:p>
        </p:txBody>
      </p:sp>
      <p:pic>
        <p:nvPicPr>
          <p:cNvPr id="111" name="Shape 111" descr="Image result for nes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225" y="572700"/>
            <a:ext cx="1457150" cy="145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Shape 112" descr="Image result for ecobee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22050" y="650675"/>
            <a:ext cx="2699909" cy="1457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Shape 113" descr="Image result for honeywell thermostat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26875" y="572701"/>
            <a:ext cx="1574150" cy="1574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 u="sng"/>
              <a:t>Security Cameras</a:t>
            </a:r>
          </a:p>
        </p:txBody>
      </p:sp>
      <p:sp>
        <p:nvSpPr>
          <p:cNvPr id="119" name="Shape 119"/>
          <p:cNvSpPr txBox="1">
            <a:spLocks noGrp="1"/>
          </p:cNvSpPr>
          <p:nvPr>
            <p:ph type="body" idx="1"/>
          </p:nvPr>
        </p:nvSpPr>
        <p:spPr>
          <a:xfrm>
            <a:off x="74750" y="2107850"/>
            <a:ext cx="2522100" cy="29403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 u="sng">
                <a:solidFill>
                  <a:srgbClr val="000000"/>
                </a:solidFill>
              </a:rPr>
              <a:t>Arlo Pro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Wireless Cameras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Indoor and outdoor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Rechargeable batteries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Free 7 day cloud storage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Built in siren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Local storage available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2-way communication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Motion detection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Night vision</a:t>
            </a:r>
          </a:p>
          <a:p>
            <a:pPr marL="457200" lvl="0" indent="-304800" algn="l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130 degree viewing angle</a:t>
            </a:r>
          </a:p>
        </p:txBody>
      </p:sp>
      <p:sp>
        <p:nvSpPr>
          <p:cNvPr id="120" name="Shape 120"/>
          <p:cNvSpPr txBox="1"/>
          <p:nvPr/>
        </p:nvSpPr>
        <p:spPr>
          <a:xfrm>
            <a:off x="3310950" y="2107850"/>
            <a:ext cx="25221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Swann</a:t>
            </a:r>
          </a:p>
          <a:p>
            <a:pPr lvl="0" algn="l" rtl="0">
              <a:spcBef>
                <a:spcPts val="0"/>
              </a:spcBef>
              <a:buNone/>
            </a:pPr>
            <a:endParaRPr sz="1200" b="1" u="sng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Fully wired connection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Wifi only required for remote viewing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Weather-resistant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2tb of local storage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Night vision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Video outputs to connect a display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77 degree viewing angle</a:t>
            </a:r>
          </a:p>
          <a:p>
            <a:pPr lvl="0" algn="l" rtl="0">
              <a:spcBef>
                <a:spcPts val="0"/>
              </a:spcBef>
              <a:buNone/>
            </a:pPr>
            <a:endParaRPr sz="1800"/>
          </a:p>
        </p:txBody>
      </p:sp>
      <p:sp>
        <p:nvSpPr>
          <p:cNvPr id="121" name="Shape 121"/>
          <p:cNvSpPr txBox="1"/>
          <p:nvPr/>
        </p:nvSpPr>
        <p:spPr>
          <a:xfrm>
            <a:off x="6461700" y="2107850"/>
            <a:ext cx="23706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Nest</a:t>
            </a:r>
          </a:p>
          <a:p>
            <a:pPr lvl="0" algn="l" rtl="0">
              <a:spcBef>
                <a:spcPts val="0"/>
              </a:spcBef>
              <a:buNone/>
            </a:pPr>
            <a:endParaRPr sz="1200" b="1" u="sng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Wireless camera, but needs power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Have indoor and outdoor cameras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2-way communication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Night vision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Optional cloud recording (30 day trial)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130 degree viewing angle</a:t>
            </a:r>
          </a:p>
          <a:p>
            <a:pPr lvl="0" algn="l" rtl="0">
              <a:spcBef>
                <a:spcPts val="0"/>
              </a:spcBef>
              <a:buNone/>
            </a:pPr>
            <a:endParaRPr sz="1800"/>
          </a:p>
        </p:txBody>
      </p:sp>
      <p:pic>
        <p:nvPicPr>
          <p:cNvPr id="122" name="Shape 122" descr="Image result for nes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225" y="572700"/>
            <a:ext cx="1457150" cy="145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Shape 123" descr="Image result for arlo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7575" y="674413"/>
            <a:ext cx="2076450" cy="140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Shape 124" descr="Image result for Swann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08539" y="592201"/>
            <a:ext cx="1574150" cy="157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Shape 125" descr="Image result for Nest Cam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04875" y="650700"/>
            <a:ext cx="1457150" cy="1457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 u="sng"/>
              <a:t>Video Doorbells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871100" y="2107850"/>
            <a:ext cx="3181800" cy="29403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 u="sng">
                <a:solidFill>
                  <a:srgbClr val="000000"/>
                </a:solidFill>
              </a:rPr>
              <a:t>Ring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Motion sensor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Night vision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1080p HD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2-way audio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 either use rechargeable battery or hardwired</a:t>
            </a:r>
          </a:p>
          <a:p>
            <a:pPr marL="457200" lvl="0" indent="-304800" algn="l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Optional cloud recording</a:t>
            </a:r>
          </a:p>
        </p:txBody>
      </p:sp>
      <p:sp>
        <p:nvSpPr>
          <p:cNvPr id="132" name="Shape 132"/>
          <p:cNvSpPr txBox="1"/>
          <p:nvPr/>
        </p:nvSpPr>
        <p:spPr>
          <a:xfrm>
            <a:off x="5332575" y="2107850"/>
            <a:ext cx="31818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August</a:t>
            </a:r>
          </a:p>
          <a:p>
            <a:pPr lvl="0" algn="l" rtl="0">
              <a:spcBef>
                <a:spcPts val="0"/>
              </a:spcBef>
              <a:buNone/>
            </a:pPr>
            <a:endParaRPr sz="1200" b="1" u="sng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Motion Sensor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1280x960 HD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2-way audio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Hardwired connection only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Optional cloud recording</a:t>
            </a:r>
          </a:p>
          <a:p>
            <a:pPr lvl="0" algn="l" rtl="0">
              <a:spcBef>
                <a:spcPts val="0"/>
              </a:spcBef>
              <a:buNone/>
            </a:pPr>
            <a:endParaRPr sz="1800"/>
          </a:p>
        </p:txBody>
      </p:sp>
      <p:pic>
        <p:nvPicPr>
          <p:cNvPr id="133" name="Shape 133" descr="Image result for Nest Cam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93075" y="674425"/>
            <a:ext cx="1457150" cy="145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Shape 134" descr="Image result for Ring video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33425" y="674425"/>
            <a:ext cx="1457150" cy="145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Shape 135" descr="Image result for August video doorbell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93738" y="674425"/>
            <a:ext cx="2459467" cy="1457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 u="sng"/>
              <a:t>Locks and Garage Door Openers</a:t>
            </a:r>
          </a:p>
        </p:txBody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-1" y="2107850"/>
            <a:ext cx="2787600" cy="29403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 u="sng">
                <a:solidFill>
                  <a:srgbClr val="000000"/>
                </a:solidFill>
              </a:rPr>
              <a:t>Kwikset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Different versions include touch-to-open or touchpad/touchscreen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Battery operated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Replaces existing deadbolt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Touch-to-open and touchscreen lock uses bluetooth to unlock if your phone is near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Schedule lock periods</a:t>
            </a:r>
          </a:p>
          <a:p>
            <a:pPr marL="457200" lvl="0" indent="-304800" algn="l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</a:pPr>
            <a:r>
              <a:rPr lang="en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View lock history from your phone</a:t>
            </a:r>
          </a:p>
        </p:txBody>
      </p:sp>
      <p:pic>
        <p:nvPicPr>
          <p:cNvPr id="142" name="Shape 1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43413" y="650675"/>
            <a:ext cx="1457175" cy="145717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Shape 143"/>
          <p:cNvSpPr txBox="1"/>
          <p:nvPr/>
        </p:nvSpPr>
        <p:spPr>
          <a:xfrm>
            <a:off x="3178200" y="2107850"/>
            <a:ext cx="27876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August</a:t>
            </a:r>
          </a:p>
          <a:p>
            <a:pPr lvl="0" algn="l" rtl="0">
              <a:spcBef>
                <a:spcPts val="0"/>
              </a:spcBef>
              <a:buNone/>
            </a:pP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Battery operated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Replaces existing deadbolt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Automatically unlocks when phones nearby, and locks behind you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Create virtual, time sensitive, keys for guests to enter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View lock history from your phone</a:t>
            </a:r>
          </a:p>
          <a:p>
            <a:pPr lvl="0" algn="l" rtl="0">
              <a:spcBef>
                <a:spcPts val="0"/>
              </a:spcBef>
              <a:buNone/>
            </a:pPr>
            <a:endParaRPr sz="1800"/>
          </a:p>
        </p:txBody>
      </p:sp>
      <p:sp>
        <p:nvSpPr>
          <p:cNvPr id="144" name="Shape 144"/>
          <p:cNvSpPr txBox="1"/>
          <p:nvPr/>
        </p:nvSpPr>
        <p:spPr>
          <a:xfrm>
            <a:off x="6339650" y="2107850"/>
            <a:ext cx="27876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Chamberlain MyQ</a:t>
            </a:r>
          </a:p>
          <a:p>
            <a:pPr lvl="0" algn="l" rtl="0">
              <a:spcBef>
                <a:spcPts val="0"/>
              </a:spcBef>
              <a:buNone/>
            </a:pP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Uses a wifi hub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Works with most garage doors opener made after 1993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Allows you to grant access to guests to open your garage door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Activity alerts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Schedule when to close your garage door</a:t>
            </a:r>
          </a:p>
          <a:p>
            <a:pPr lvl="0" algn="l" rtl="0">
              <a:spcBef>
                <a:spcPts val="0"/>
              </a:spcBef>
              <a:buNone/>
            </a:pPr>
            <a:endParaRPr sz="1200"/>
          </a:p>
          <a:p>
            <a:pPr lvl="0" algn="l" rtl="0">
              <a:spcBef>
                <a:spcPts val="0"/>
              </a:spcBef>
              <a:buNone/>
            </a:pPr>
            <a:endParaRPr sz="1800"/>
          </a:p>
        </p:txBody>
      </p:sp>
      <p:pic>
        <p:nvPicPr>
          <p:cNvPr id="145" name="Shape 145" descr="Image result for kwikset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6488" y="612500"/>
            <a:ext cx="1533525" cy="153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Shape 146" descr="Image result for August lock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05237" y="612500"/>
            <a:ext cx="1533525" cy="153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Shape 147" descr="Image result for Chamberlain MyQ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46743" y="650675"/>
            <a:ext cx="1973409" cy="1457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 u="sng"/>
              <a:t>Smart Assistant</a:t>
            </a:r>
          </a:p>
        </p:txBody>
      </p:sp>
      <p:sp>
        <p:nvSpPr>
          <p:cNvPr id="153" name="Shape 153"/>
          <p:cNvSpPr txBox="1">
            <a:spLocks noGrp="1"/>
          </p:cNvSpPr>
          <p:nvPr>
            <p:ph type="body" idx="1"/>
          </p:nvPr>
        </p:nvSpPr>
        <p:spPr>
          <a:xfrm>
            <a:off x="1015400" y="2107850"/>
            <a:ext cx="2893200" cy="29403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Google Home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Font typeface="Arial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Primary search engine: Google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Font typeface="Arial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Send asked for information to your phone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Font typeface="Arial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Find your phone by ringing it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Font typeface="Arial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Hands free calling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Font typeface="Arial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Google Play Music alongside services like spotify and pandora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Font typeface="Arial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Can control other Google based items like a Chromecast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Font typeface="Arial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Customizable appearance </a:t>
            </a:r>
          </a:p>
        </p:txBody>
      </p:sp>
      <p:sp>
        <p:nvSpPr>
          <p:cNvPr id="154" name="Shape 154"/>
          <p:cNvSpPr txBox="1"/>
          <p:nvPr/>
        </p:nvSpPr>
        <p:spPr>
          <a:xfrm>
            <a:off x="5533000" y="2107850"/>
            <a:ext cx="2893200" cy="2940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Amazon Echo</a:t>
            </a:r>
          </a:p>
          <a:p>
            <a:pPr lvl="0" algn="l" rtl="0">
              <a:spcBef>
                <a:spcPts val="0"/>
              </a:spcBef>
              <a:buNone/>
            </a:pP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Primary search engine: Bing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Hands free calling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Amazon Music alongside services like spotify and pandora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Can read your kindle books to you, or your audio books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Most models act as a bluetooth speaker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More than 10,000 skills (third-party, voice enabled apps for the Echo)</a:t>
            </a:r>
          </a:p>
          <a:p>
            <a:pPr lvl="0" algn="l" rtl="0">
              <a:spcBef>
                <a:spcPts val="0"/>
              </a:spcBef>
              <a:buNone/>
            </a:pPr>
            <a:endParaRPr sz="1800"/>
          </a:p>
        </p:txBody>
      </p:sp>
      <p:pic>
        <p:nvPicPr>
          <p:cNvPr id="155" name="Shape 155" descr="Image result for Nest Cam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93075" y="674425"/>
            <a:ext cx="1457150" cy="145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Shape 156" descr="Image result for Ring video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33425" y="674425"/>
            <a:ext cx="1457150" cy="145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Shape 157" descr="Image result for Google home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89350" y="614081"/>
            <a:ext cx="1545300" cy="1577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Shape 158" descr="Image result for Amazon Echo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34550" y="614075"/>
            <a:ext cx="1577850" cy="157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 u="sng"/>
              <a:t>Wireless Router</a:t>
            </a:r>
          </a:p>
        </p:txBody>
      </p:sp>
      <p:sp>
        <p:nvSpPr>
          <p:cNvPr id="164" name="Shape 164"/>
          <p:cNvSpPr txBox="1"/>
          <p:nvPr/>
        </p:nvSpPr>
        <p:spPr>
          <a:xfrm>
            <a:off x="6250800" y="1361500"/>
            <a:ext cx="2893200" cy="2665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u="sng"/>
              <a:t>Mesh Network</a:t>
            </a:r>
          </a:p>
          <a:p>
            <a:pPr lvl="0" algn="l" rtl="0">
              <a:spcBef>
                <a:spcPts val="0"/>
              </a:spcBef>
              <a:buNone/>
            </a:pP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Great for larger homes over 2,000 sq ft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Better than standard routers for homes made with brick or other solid material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200"/>
              <a:t>Mesh networks don’t drop signal between access points unlike wifi extenders</a:t>
            </a:r>
          </a:p>
          <a:p>
            <a:pPr marL="457200" lvl="0" indent="-304800" algn="l" rtl="0">
              <a:spcBef>
                <a:spcPts val="0"/>
              </a:spcBef>
              <a:buSzPct val="100000"/>
              <a:buChar char="●"/>
            </a:pPr>
            <a:r>
              <a:rPr lang="en" sz="1200"/>
              <a:t>Can fix wifi dead spots in most homes</a:t>
            </a:r>
          </a:p>
        </p:txBody>
      </p:sp>
      <p:pic>
        <p:nvPicPr>
          <p:cNvPr id="165" name="Shape 1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1" y="674425"/>
            <a:ext cx="5724050" cy="40399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 u="sng"/>
              <a:t>Vivint</a:t>
            </a:r>
          </a:p>
        </p:txBody>
      </p:sp>
      <p:sp>
        <p:nvSpPr>
          <p:cNvPr id="171" name="Shape 171"/>
          <p:cNvSpPr txBox="1"/>
          <p:nvPr/>
        </p:nvSpPr>
        <p:spPr>
          <a:xfrm>
            <a:off x="446550" y="1095375"/>
            <a:ext cx="8250900" cy="3583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172" name="Shape 1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039686"/>
            <a:ext cx="9144002" cy="36951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pearmint">
  <a:themeElements>
    <a:clrScheme name="Spearmint">
      <a:dk1>
        <a:srgbClr val="202729"/>
      </a:dk1>
      <a:lt1>
        <a:srgbClr val="FFFFFF"/>
      </a:lt1>
      <a:dk2>
        <a:srgbClr val="4BA173"/>
      </a:dk2>
      <a:lt2>
        <a:srgbClr val="63D297"/>
      </a:lt2>
      <a:accent1>
        <a:srgbClr val="353744"/>
      </a:accent1>
      <a:accent2>
        <a:srgbClr val="424242"/>
      </a:accent2>
      <a:accent3>
        <a:srgbClr val="616161"/>
      </a:accent3>
      <a:accent4>
        <a:srgbClr val="999999"/>
      </a:accent4>
      <a:accent5>
        <a:srgbClr val="FF5252"/>
      </a:accent5>
      <a:accent6>
        <a:srgbClr val="FFF176"/>
      </a:accent6>
      <a:hlink>
        <a:srgbClr val="FF5252"/>
      </a:hlink>
      <a:folHlink>
        <a:srgbClr val="FF525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881</Words>
  <Application>Microsoft Office PowerPoint</Application>
  <PresentationFormat>On-screen Show (16:9)</PresentationFormat>
  <Paragraphs>206</Paragraphs>
  <Slides>19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Proxima Nova</vt:lpstr>
      <vt:lpstr>Arial</vt:lpstr>
      <vt:lpstr>Spearmint</vt:lpstr>
      <vt:lpstr> (www.AMACFoundation.org)</vt:lpstr>
      <vt:lpstr>PowerPoint Presentation</vt:lpstr>
      <vt:lpstr> </vt:lpstr>
      <vt:lpstr> </vt:lpstr>
      <vt:lpstr> </vt:lpstr>
      <vt:lpstr> </vt:lpstr>
      <vt:lpstr>The Making of a Smart Home</vt:lpstr>
      <vt:lpstr>What is a Smart Home?</vt:lpstr>
      <vt:lpstr>What Makes a Smart Home?</vt:lpstr>
      <vt:lpstr>Requirements</vt:lpstr>
      <vt:lpstr>Lights</vt:lpstr>
      <vt:lpstr>Light Switches and Outlets</vt:lpstr>
      <vt:lpstr>Thermostats</vt:lpstr>
      <vt:lpstr>Security Cameras</vt:lpstr>
      <vt:lpstr>Video Doorbells</vt:lpstr>
      <vt:lpstr>Locks and Garage Door Openers</vt:lpstr>
      <vt:lpstr>Smart Assistant</vt:lpstr>
      <vt:lpstr>Wireless Router</vt:lpstr>
      <vt:lpstr>Vivint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Making of a Smart Home</dc:title>
  <dc:creator>Gerry Hafer</dc:creator>
  <cp:lastModifiedBy>Gerry Hafer</cp:lastModifiedBy>
  <cp:revision>3</cp:revision>
  <cp:lastPrinted>2018-03-28T11:06:16Z</cp:lastPrinted>
  <dcterms:modified xsi:type="dcterms:W3CDTF">2018-03-28T11:11:25Z</dcterms:modified>
</cp:coreProperties>
</file>